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serrat Ultra-Bold Italics" charset="1" panose="00000900000000000000"/>
      <p:regular r:id="rId17"/>
    </p:embeddedFont>
    <p:embeddedFont>
      <p:font typeface="Montserrat Ultra-Bold" charset="1" panose="00000900000000000000"/>
      <p:regular r:id="rId18"/>
    </p:embeddedFont>
    <p:embeddedFont>
      <p:font typeface="Montserrat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47850" y="0"/>
            <a:ext cx="15440150" cy="10287000"/>
          </a:xfrm>
          <a:custGeom>
            <a:avLst/>
            <a:gdLst/>
            <a:ahLst/>
            <a:cxnLst/>
            <a:rect r="r" b="b" t="t" l="l"/>
            <a:pathLst>
              <a:path h="10287000" w="15440150">
                <a:moveTo>
                  <a:pt x="0" y="0"/>
                </a:moveTo>
                <a:lnTo>
                  <a:pt x="15440150" y="0"/>
                </a:lnTo>
                <a:lnTo>
                  <a:pt x="15440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-1536273" y="4580698"/>
            <a:ext cx="524423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-2298994" y="9582841"/>
            <a:ext cx="900577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-3516288" y="3712270"/>
            <a:ext cx="572018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3066191" y="2823187"/>
            <a:ext cx="93093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628699" y="2392260"/>
            <a:ext cx="129153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509482" y="6079231"/>
            <a:ext cx="13963766" cy="351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38"/>
              </a:lnSpc>
            </a:pPr>
            <a:r>
              <a:rPr lang="en-US" b="true" sz="14986" i="true" spc="-884">
                <a:solidFill>
                  <a:srgbClr val="FFFFFF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AUDIO</a:t>
            </a:r>
          </a:p>
          <a:p>
            <a:pPr algn="l">
              <a:lnSpc>
                <a:spcPts val="13338"/>
              </a:lnSpc>
            </a:pPr>
            <a:r>
              <a:rPr lang="en-US" b="true" sz="14986" i="true" spc="-884">
                <a:solidFill>
                  <a:srgbClr val="FFFFFF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COMPRESSION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94137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9461" y="9578419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979461" y="9747117"/>
            <a:ext cx="16230600" cy="169519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8" id="8"/>
          <p:cNvSpPr/>
          <p:nvPr/>
        </p:nvSpPr>
        <p:spPr>
          <a:xfrm rot="0">
            <a:off x="1028700" y="535331"/>
            <a:ext cx="16230600" cy="169519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9" id="9"/>
          <p:cNvGrpSpPr/>
          <p:nvPr/>
        </p:nvGrpSpPr>
        <p:grpSpPr>
          <a:xfrm rot="0">
            <a:off x="5922812" y="2648394"/>
            <a:ext cx="6920149" cy="6055131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3680" y="-8369"/>
              <a:ext cx="854946" cy="719569"/>
            </a:xfrm>
            <a:custGeom>
              <a:avLst/>
              <a:gdLst/>
              <a:ahLst/>
              <a:cxnLst/>
              <a:rect r="r" b="b" t="t" l="l"/>
              <a:pathLst>
                <a:path h="719569" w="854946">
                  <a:moveTo>
                    <a:pt x="65903" y="121927"/>
                  </a:moveTo>
                  <a:cubicBezTo>
                    <a:pt x="0" y="230500"/>
                    <a:pt x="46429" y="336178"/>
                    <a:pt x="104776" y="392266"/>
                  </a:cubicBezTo>
                  <a:lnTo>
                    <a:pt x="445927" y="719569"/>
                  </a:lnTo>
                  <a:lnTo>
                    <a:pt x="779877" y="393436"/>
                  </a:lnTo>
                  <a:cubicBezTo>
                    <a:pt x="834145" y="333099"/>
                    <a:pt x="854946" y="269099"/>
                    <a:pt x="843393" y="197834"/>
                  </a:cubicBezTo>
                  <a:cubicBezTo>
                    <a:pt x="827435" y="99251"/>
                    <a:pt x="746197" y="22767"/>
                    <a:pt x="645842" y="11845"/>
                  </a:cubicBezTo>
                  <a:cubicBezTo>
                    <a:pt x="584292" y="5218"/>
                    <a:pt x="524835" y="22636"/>
                    <a:pt x="478430" y="61198"/>
                  </a:cubicBezTo>
                  <a:cubicBezTo>
                    <a:pt x="465940" y="71573"/>
                    <a:pt x="454776" y="83173"/>
                    <a:pt x="445047" y="95780"/>
                  </a:cubicBezTo>
                  <a:cubicBezTo>
                    <a:pt x="433503" y="81425"/>
                    <a:pt x="419967" y="68294"/>
                    <a:pt x="404657" y="56657"/>
                  </a:cubicBezTo>
                  <a:cubicBezTo>
                    <a:pt x="351294" y="16102"/>
                    <a:pt x="283367" y="0"/>
                    <a:pt x="218120" y="12523"/>
                  </a:cubicBezTo>
                  <a:cubicBezTo>
                    <a:pt x="156323" y="24461"/>
                    <a:pt x="100853" y="64323"/>
                    <a:pt x="65903" y="121927"/>
                  </a:cubicBezTo>
                  <a:close/>
                </a:path>
              </a:pathLst>
            </a:custGeom>
            <a:blipFill>
              <a:blip r:embed="rId10"/>
              <a:stretch>
                <a:fillRect l="0" t="-1234" r="0" b="-1234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638598" y="987510"/>
            <a:ext cx="17360422" cy="99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6"/>
              </a:lnSpc>
            </a:pPr>
            <a:r>
              <a:rPr lang="en-US" b="true" sz="7996" spc="23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ANY QUESTION 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94137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9461" y="9578419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1028700" y="8302951"/>
            <a:ext cx="16230600" cy="169519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8" id="8"/>
          <p:cNvSpPr/>
          <p:nvPr/>
        </p:nvSpPr>
        <p:spPr>
          <a:xfrm rot="0">
            <a:off x="1028700" y="1814529"/>
            <a:ext cx="16230600" cy="169519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10573506" y="2773844"/>
            <a:ext cx="4902736" cy="4739311"/>
          </a:xfrm>
          <a:custGeom>
            <a:avLst/>
            <a:gdLst/>
            <a:ahLst/>
            <a:cxnLst/>
            <a:rect r="r" b="b" t="t" l="l"/>
            <a:pathLst>
              <a:path h="4739311" w="4902736">
                <a:moveTo>
                  <a:pt x="0" y="0"/>
                </a:moveTo>
                <a:lnTo>
                  <a:pt x="4902736" y="0"/>
                </a:lnTo>
                <a:lnTo>
                  <a:pt x="4902736" y="4739312"/>
                </a:lnTo>
                <a:lnTo>
                  <a:pt x="0" y="47393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02954" y="3068078"/>
            <a:ext cx="7727311" cy="391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898"/>
              </a:lnSpc>
            </a:pPr>
            <a:r>
              <a:rPr lang="en-US" b="true" sz="16194" spc="-955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964599" y="4465219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flipV="true">
            <a:off x="4363095" y="3414618"/>
            <a:ext cx="1313345" cy="1279669"/>
          </a:xfrm>
          <a:prstGeom prst="line">
            <a:avLst/>
          </a:prstGeom>
          <a:ln cap="rnd" w="47625">
            <a:solidFill>
              <a:srgbClr val="263F6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flipV="true">
            <a:off x="11927147" y="3414618"/>
            <a:ext cx="1313345" cy="1279669"/>
          </a:xfrm>
          <a:prstGeom prst="line">
            <a:avLst/>
          </a:prstGeom>
          <a:ln cap="rnd" w="47625">
            <a:solidFill>
              <a:srgbClr val="263F6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7394553" y="7138867"/>
            <a:ext cx="1296616" cy="1296616"/>
          </a:xfrm>
          <a:prstGeom prst="line">
            <a:avLst/>
          </a:prstGeom>
          <a:ln cap="rnd" w="47625">
            <a:solidFill>
              <a:srgbClr val="263F6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-2700000">
            <a:off x="15641497" y="9531212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7" id="7"/>
          <p:cNvSpPr/>
          <p:nvPr/>
        </p:nvSpPr>
        <p:spPr>
          <a:xfrm rot="-2700000">
            <a:off x="-2646503" y="-1010423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2477602" y="2486543"/>
            <a:ext cx="5368833" cy="995047"/>
            <a:chOff x="0" y="0"/>
            <a:chExt cx="7158444" cy="132672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158444" cy="1326729"/>
              <a:chOff x="0" y="0"/>
              <a:chExt cx="1414014" cy="26207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14014" cy="262070"/>
              </a:xfrm>
              <a:custGeom>
                <a:avLst/>
                <a:gdLst/>
                <a:ahLst/>
                <a:cxnLst/>
                <a:rect r="r" b="b" t="t" l="l"/>
                <a:pathLst>
                  <a:path h="262070" w="1414014">
                    <a:moveTo>
                      <a:pt x="46144" y="0"/>
                    </a:moveTo>
                    <a:lnTo>
                      <a:pt x="1367869" y="0"/>
                    </a:lnTo>
                    <a:cubicBezTo>
                      <a:pt x="1380108" y="0"/>
                      <a:pt x="1391845" y="4862"/>
                      <a:pt x="1400498" y="13515"/>
                    </a:cubicBezTo>
                    <a:cubicBezTo>
                      <a:pt x="1409152" y="22169"/>
                      <a:pt x="1414014" y="33906"/>
                      <a:pt x="1414014" y="46144"/>
                    </a:cubicBezTo>
                    <a:lnTo>
                      <a:pt x="1414014" y="215926"/>
                    </a:lnTo>
                    <a:cubicBezTo>
                      <a:pt x="1414014" y="241410"/>
                      <a:pt x="1393354" y="262070"/>
                      <a:pt x="1367869" y="262070"/>
                    </a:cubicBezTo>
                    <a:lnTo>
                      <a:pt x="46144" y="262070"/>
                    </a:lnTo>
                    <a:cubicBezTo>
                      <a:pt x="20660" y="262070"/>
                      <a:pt x="0" y="241410"/>
                      <a:pt x="0" y="215926"/>
                    </a:cubicBezTo>
                    <a:lnTo>
                      <a:pt x="0" y="46144"/>
                    </a:lnTo>
                    <a:cubicBezTo>
                      <a:pt x="0" y="20660"/>
                      <a:pt x="20660" y="0"/>
                      <a:pt x="46144" y="0"/>
                    </a:cubicBezTo>
                    <a:close/>
                  </a:path>
                </a:pathLst>
              </a:custGeom>
              <a:solidFill>
                <a:srgbClr val="21355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47650"/>
                <a:ext cx="1414014" cy="5097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624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605303" y="285751"/>
              <a:ext cx="5670018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9"/>
                </a:lnSpc>
              </a:pPr>
              <a:r>
                <a:rPr lang="en-US" b="true" sz="3399" spc="67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NGUON KRONGLY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556075" y="2486543"/>
            <a:ext cx="5368833" cy="995047"/>
            <a:chOff x="0" y="0"/>
            <a:chExt cx="7158444" cy="132672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7158444" cy="1326729"/>
              <a:chOff x="0" y="0"/>
              <a:chExt cx="1414014" cy="26207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414014" cy="262070"/>
              </a:xfrm>
              <a:custGeom>
                <a:avLst/>
                <a:gdLst/>
                <a:ahLst/>
                <a:cxnLst/>
                <a:rect r="r" b="b" t="t" l="l"/>
                <a:pathLst>
                  <a:path h="262070" w="1414014">
                    <a:moveTo>
                      <a:pt x="46144" y="0"/>
                    </a:moveTo>
                    <a:lnTo>
                      <a:pt x="1367869" y="0"/>
                    </a:lnTo>
                    <a:cubicBezTo>
                      <a:pt x="1380108" y="0"/>
                      <a:pt x="1391845" y="4862"/>
                      <a:pt x="1400498" y="13515"/>
                    </a:cubicBezTo>
                    <a:cubicBezTo>
                      <a:pt x="1409152" y="22169"/>
                      <a:pt x="1414014" y="33906"/>
                      <a:pt x="1414014" y="46144"/>
                    </a:cubicBezTo>
                    <a:lnTo>
                      <a:pt x="1414014" y="215926"/>
                    </a:lnTo>
                    <a:cubicBezTo>
                      <a:pt x="1414014" y="241410"/>
                      <a:pt x="1393354" y="262070"/>
                      <a:pt x="1367869" y="262070"/>
                    </a:cubicBezTo>
                    <a:lnTo>
                      <a:pt x="46144" y="262070"/>
                    </a:lnTo>
                    <a:cubicBezTo>
                      <a:pt x="20660" y="262070"/>
                      <a:pt x="0" y="241410"/>
                      <a:pt x="0" y="215926"/>
                    </a:cubicBezTo>
                    <a:lnTo>
                      <a:pt x="0" y="46144"/>
                    </a:lnTo>
                    <a:cubicBezTo>
                      <a:pt x="0" y="20660"/>
                      <a:pt x="20660" y="0"/>
                      <a:pt x="46144" y="0"/>
                    </a:cubicBezTo>
                    <a:close/>
                  </a:path>
                </a:pathLst>
              </a:custGeom>
              <a:solidFill>
                <a:srgbClr val="213559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47650"/>
                <a:ext cx="1414014" cy="5097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624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605303" y="285751"/>
              <a:ext cx="5670018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9"/>
                </a:lnSpc>
              </a:pPr>
              <a:r>
                <a:rPr lang="en-US" b="true" sz="3399" spc="67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TEP RATHNA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556075" y="4196763"/>
            <a:ext cx="5368833" cy="995047"/>
            <a:chOff x="0" y="0"/>
            <a:chExt cx="7158444" cy="1326729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7158444" cy="1326729"/>
              <a:chOff x="0" y="0"/>
              <a:chExt cx="1414014" cy="26207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414014" cy="262070"/>
              </a:xfrm>
              <a:custGeom>
                <a:avLst/>
                <a:gdLst/>
                <a:ahLst/>
                <a:cxnLst/>
                <a:rect r="r" b="b" t="t" l="l"/>
                <a:pathLst>
                  <a:path h="262070" w="1414014">
                    <a:moveTo>
                      <a:pt x="46144" y="0"/>
                    </a:moveTo>
                    <a:lnTo>
                      <a:pt x="1367869" y="0"/>
                    </a:lnTo>
                    <a:cubicBezTo>
                      <a:pt x="1380108" y="0"/>
                      <a:pt x="1391845" y="4862"/>
                      <a:pt x="1400498" y="13515"/>
                    </a:cubicBezTo>
                    <a:cubicBezTo>
                      <a:pt x="1409152" y="22169"/>
                      <a:pt x="1414014" y="33906"/>
                      <a:pt x="1414014" y="46144"/>
                    </a:cubicBezTo>
                    <a:lnTo>
                      <a:pt x="1414014" y="215926"/>
                    </a:lnTo>
                    <a:cubicBezTo>
                      <a:pt x="1414014" y="241410"/>
                      <a:pt x="1393354" y="262070"/>
                      <a:pt x="1367869" y="262070"/>
                    </a:cubicBezTo>
                    <a:lnTo>
                      <a:pt x="46144" y="262070"/>
                    </a:lnTo>
                    <a:cubicBezTo>
                      <a:pt x="20660" y="262070"/>
                      <a:pt x="0" y="241410"/>
                      <a:pt x="0" y="215926"/>
                    </a:cubicBezTo>
                    <a:lnTo>
                      <a:pt x="0" y="46144"/>
                    </a:lnTo>
                    <a:cubicBezTo>
                      <a:pt x="0" y="20660"/>
                      <a:pt x="20660" y="0"/>
                      <a:pt x="46144" y="0"/>
                    </a:cubicBezTo>
                    <a:close/>
                  </a:path>
                </a:pathLst>
              </a:custGeom>
              <a:solidFill>
                <a:srgbClr val="21355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47650"/>
                <a:ext cx="1414014" cy="5097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624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605303" y="285751"/>
              <a:ext cx="5670018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9"/>
                </a:lnSpc>
              </a:pPr>
              <a:r>
                <a:rPr lang="en-US" b="true" sz="3399" spc="67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CHHIT LEAKHENA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556075" y="5849035"/>
            <a:ext cx="5368833" cy="995047"/>
            <a:chOff x="0" y="0"/>
            <a:chExt cx="7158444" cy="132672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7158444" cy="1326729"/>
              <a:chOff x="0" y="0"/>
              <a:chExt cx="1414014" cy="26207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414014" cy="262070"/>
              </a:xfrm>
              <a:custGeom>
                <a:avLst/>
                <a:gdLst/>
                <a:ahLst/>
                <a:cxnLst/>
                <a:rect r="r" b="b" t="t" l="l"/>
                <a:pathLst>
                  <a:path h="262070" w="1414014">
                    <a:moveTo>
                      <a:pt x="46144" y="0"/>
                    </a:moveTo>
                    <a:lnTo>
                      <a:pt x="1367869" y="0"/>
                    </a:lnTo>
                    <a:cubicBezTo>
                      <a:pt x="1380108" y="0"/>
                      <a:pt x="1391845" y="4862"/>
                      <a:pt x="1400498" y="13515"/>
                    </a:cubicBezTo>
                    <a:cubicBezTo>
                      <a:pt x="1409152" y="22169"/>
                      <a:pt x="1414014" y="33906"/>
                      <a:pt x="1414014" y="46144"/>
                    </a:cubicBezTo>
                    <a:lnTo>
                      <a:pt x="1414014" y="215926"/>
                    </a:lnTo>
                    <a:cubicBezTo>
                      <a:pt x="1414014" y="241410"/>
                      <a:pt x="1393354" y="262070"/>
                      <a:pt x="1367869" y="262070"/>
                    </a:cubicBezTo>
                    <a:lnTo>
                      <a:pt x="46144" y="262070"/>
                    </a:lnTo>
                    <a:cubicBezTo>
                      <a:pt x="20660" y="262070"/>
                      <a:pt x="0" y="241410"/>
                      <a:pt x="0" y="215926"/>
                    </a:cubicBezTo>
                    <a:lnTo>
                      <a:pt x="0" y="46144"/>
                    </a:lnTo>
                    <a:cubicBezTo>
                      <a:pt x="0" y="20660"/>
                      <a:pt x="20660" y="0"/>
                      <a:pt x="46144" y="0"/>
                    </a:cubicBezTo>
                    <a:close/>
                  </a:path>
                </a:pathLst>
              </a:custGeom>
              <a:solidFill>
                <a:srgbClr val="213559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47650"/>
                <a:ext cx="1414014" cy="5097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624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285751"/>
              <a:ext cx="7017585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9"/>
                </a:lnSpc>
              </a:pPr>
              <a:r>
                <a:rPr lang="en-US" b="true" sz="3399" spc="67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CHHENG LEAKHENA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556075" y="7440436"/>
            <a:ext cx="5368833" cy="995047"/>
            <a:chOff x="0" y="0"/>
            <a:chExt cx="7158444" cy="1326729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7158444" cy="1326729"/>
              <a:chOff x="0" y="0"/>
              <a:chExt cx="1414014" cy="26207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414014" cy="262070"/>
              </a:xfrm>
              <a:custGeom>
                <a:avLst/>
                <a:gdLst/>
                <a:ahLst/>
                <a:cxnLst/>
                <a:rect r="r" b="b" t="t" l="l"/>
                <a:pathLst>
                  <a:path h="262070" w="1414014">
                    <a:moveTo>
                      <a:pt x="46144" y="0"/>
                    </a:moveTo>
                    <a:lnTo>
                      <a:pt x="1367869" y="0"/>
                    </a:lnTo>
                    <a:cubicBezTo>
                      <a:pt x="1380108" y="0"/>
                      <a:pt x="1391845" y="4862"/>
                      <a:pt x="1400498" y="13515"/>
                    </a:cubicBezTo>
                    <a:cubicBezTo>
                      <a:pt x="1409152" y="22169"/>
                      <a:pt x="1414014" y="33906"/>
                      <a:pt x="1414014" y="46144"/>
                    </a:cubicBezTo>
                    <a:lnTo>
                      <a:pt x="1414014" y="215926"/>
                    </a:lnTo>
                    <a:cubicBezTo>
                      <a:pt x="1414014" y="241410"/>
                      <a:pt x="1393354" y="262070"/>
                      <a:pt x="1367869" y="262070"/>
                    </a:cubicBezTo>
                    <a:lnTo>
                      <a:pt x="46144" y="262070"/>
                    </a:lnTo>
                    <a:cubicBezTo>
                      <a:pt x="20660" y="262070"/>
                      <a:pt x="0" y="241410"/>
                      <a:pt x="0" y="215926"/>
                    </a:cubicBezTo>
                    <a:lnTo>
                      <a:pt x="0" y="46144"/>
                    </a:lnTo>
                    <a:cubicBezTo>
                      <a:pt x="0" y="20660"/>
                      <a:pt x="20660" y="0"/>
                      <a:pt x="46144" y="0"/>
                    </a:cubicBezTo>
                    <a:close/>
                  </a:path>
                </a:pathLst>
              </a:custGeom>
              <a:solidFill>
                <a:srgbClr val="213559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247650"/>
                <a:ext cx="1414014" cy="5097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624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0" y="285751"/>
              <a:ext cx="7017585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9"/>
                </a:lnSpc>
              </a:pPr>
              <a:r>
                <a:rPr lang="en-US" b="true" sz="3399" spc="67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THOU REAKSA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477602" y="4196763"/>
            <a:ext cx="5368833" cy="995047"/>
            <a:chOff x="0" y="0"/>
            <a:chExt cx="7158444" cy="1326729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7158444" cy="1326729"/>
              <a:chOff x="0" y="0"/>
              <a:chExt cx="1414014" cy="26207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414014" cy="262070"/>
              </a:xfrm>
              <a:custGeom>
                <a:avLst/>
                <a:gdLst/>
                <a:ahLst/>
                <a:cxnLst/>
                <a:rect r="r" b="b" t="t" l="l"/>
                <a:pathLst>
                  <a:path h="262070" w="1414014">
                    <a:moveTo>
                      <a:pt x="46144" y="0"/>
                    </a:moveTo>
                    <a:lnTo>
                      <a:pt x="1367869" y="0"/>
                    </a:lnTo>
                    <a:cubicBezTo>
                      <a:pt x="1380108" y="0"/>
                      <a:pt x="1391845" y="4862"/>
                      <a:pt x="1400498" y="13515"/>
                    </a:cubicBezTo>
                    <a:cubicBezTo>
                      <a:pt x="1409152" y="22169"/>
                      <a:pt x="1414014" y="33906"/>
                      <a:pt x="1414014" y="46144"/>
                    </a:cubicBezTo>
                    <a:lnTo>
                      <a:pt x="1414014" y="215926"/>
                    </a:lnTo>
                    <a:cubicBezTo>
                      <a:pt x="1414014" y="241410"/>
                      <a:pt x="1393354" y="262070"/>
                      <a:pt x="1367869" y="262070"/>
                    </a:cubicBezTo>
                    <a:lnTo>
                      <a:pt x="46144" y="262070"/>
                    </a:lnTo>
                    <a:cubicBezTo>
                      <a:pt x="20660" y="262070"/>
                      <a:pt x="0" y="241410"/>
                      <a:pt x="0" y="215926"/>
                    </a:cubicBezTo>
                    <a:lnTo>
                      <a:pt x="0" y="46144"/>
                    </a:lnTo>
                    <a:cubicBezTo>
                      <a:pt x="0" y="20660"/>
                      <a:pt x="20660" y="0"/>
                      <a:pt x="46144" y="0"/>
                    </a:cubicBezTo>
                    <a:close/>
                  </a:path>
                </a:pathLst>
              </a:custGeom>
              <a:solidFill>
                <a:srgbClr val="213559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247650"/>
                <a:ext cx="1414014" cy="5097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624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605303" y="285751"/>
              <a:ext cx="5670018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9"/>
                </a:lnSpc>
              </a:pPr>
              <a:r>
                <a:rPr lang="en-US" b="true" sz="3399" spc="67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CHEA CHANDYNA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2477602" y="5849035"/>
            <a:ext cx="5368833" cy="995047"/>
            <a:chOff x="0" y="0"/>
            <a:chExt cx="7158444" cy="1326729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7158444" cy="1326729"/>
              <a:chOff x="0" y="0"/>
              <a:chExt cx="1414014" cy="26207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414014" cy="262070"/>
              </a:xfrm>
              <a:custGeom>
                <a:avLst/>
                <a:gdLst/>
                <a:ahLst/>
                <a:cxnLst/>
                <a:rect r="r" b="b" t="t" l="l"/>
                <a:pathLst>
                  <a:path h="262070" w="1414014">
                    <a:moveTo>
                      <a:pt x="46144" y="0"/>
                    </a:moveTo>
                    <a:lnTo>
                      <a:pt x="1367869" y="0"/>
                    </a:lnTo>
                    <a:cubicBezTo>
                      <a:pt x="1380108" y="0"/>
                      <a:pt x="1391845" y="4862"/>
                      <a:pt x="1400498" y="13515"/>
                    </a:cubicBezTo>
                    <a:cubicBezTo>
                      <a:pt x="1409152" y="22169"/>
                      <a:pt x="1414014" y="33906"/>
                      <a:pt x="1414014" y="46144"/>
                    </a:cubicBezTo>
                    <a:lnTo>
                      <a:pt x="1414014" y="215926"/>
                    </a:lnTo>
                    <a:cubicBezTo>
                      <a:pt x="1414014" y="241410"/>
                      <a:pt x="1393354" y="262070"/>
                      <a:pt x="1367869" y="262070"/>
                    </a:cubicBezTo>
                    <a:lnTo>
                      <a:pt x="46144" y="262070"/>
                    </a:lnTo>
                    <a:cubicBezTo>
                      <a:pt x="20660" y="262070"/>
                      <a:pt x="0" y="241410"/>
                      <a:pt x="0" y="215926"/>
                    </a:cubicBezTo>
                    <a:lnTo>
                      <a:pt x="0" y="46144"/>
                    </a:lnTo>
                    <a:cubicBezTo>
                      <a:pt x="0" y="20660"/>
                      <a:pt x="20660" y="0"/>
                      <a:pt x="46144" y="0"/>
                    </a:cubicBezTo>
                    <a:close/>
                  </a:path>
                </a:pathLst>
              </a:custGeom>
              <a:solidFill>
                <a:srgbClr val="213559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247650"/>
                <a:ext cx="1414014" cy="5097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624"/>
                  </a:lnSpc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605303" y="285751"/>
              <a:ext cx="5670018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9"/>
                </a:lnSpc>
              </a:pPr>
              <a:r>
                <a:rPr lang="en-US" b="true" sz="3399" spc="67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TE HENGLAY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2477602" y="7440436"/>
            <a:ext cx="5368833" cy="995047"/>
            <a:chOff x="0" y="0"/>
            <a:chExt cx="7158444" cy="1326729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7158444" cy="1326729"/>
              <a:chOff x="0" y="0"/>
              <a:chExt cx="1414014" cy="26207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414014" cy="262070"/>
              </a:xfrm>
              <a:custGeom>
                <a:avLst/>
                <a:gdLst/>
                <a:ahLst/>
                <a:cxnLst/>
                <a:rect r="r" b="b" t="t" l="l"/>
                <a:pathLst>
                  <a:path h="262070" w="1414014">
                    <a:moveTo>
                      <a:pt x="46144" y="0"/>
                    </a:moveTo>
                    <a:lnTo>
                      <a:pt x="1367869" y="0"/>
                    </a:lnTo>
                    <a:cubicBezTo>
                      <a:pt x="1380108" y="0"/>
                      <a:pt x="1391845" y="4862"/>
                      <a:pt x="1400498" y="13515"/>
                    </a:cubicBezTo>
                    <a:cubicBezTo>
                      <a:pt x="1409152" y="22169"/>
                      <a:pt x="1414014" y="33906"/>
                      <a:pt x="1414014" y="46144"/>
                    </a:cubicBezTo>
                    <a:lnTo>
                      <a:pt x="1414014" y="215926"/>
                    </a:lnTo>
                    <a:cubicBezTo>
                      <a:pt x="1414014" y="241410"/>
                      <a:pt x="1393354" y="262070"/>
                      <a:pt x="1367869" y="262070"/>
                    </a:cubicBezTo>
                    <a:lnTo>
                      <a:pt x="46144" y="262070"/>
                    </a:lnTo>
                    <a:cubicBezTo>
                      <a:pt x="20660" y="262070"/>
                      <a:pt x="0" y="241410"/>
                      <a:pt x="0" y="215926"/>
                    </a:cubicBezTo>
                    <a:lnTo>
                      <a:pt x="0" y="46144"/>
                    </a:lnTo>
                    <a:cubicBezTo>
                      <a:pt x="0" y="20660"/>
                      <a:pt x="20660" y="0"/>
                      <a:pt x="46144" y="0"/>
                    </a:cubicBezTo>
                    <a:close/>
                  </a:path>
                </a:pathLst>
              </a:custGeom>
              <a:solidFill>
                <a:srgbClr val="213559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247650"/>
                <a:ext cx="1414014" cy="5097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624"/>
                  </a:lnSpc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93663" y="285751"/>
              <a:ext cx="6971117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9"/>
                </a:lnSpc>
              </a:pPr>
              <a:r>
                <a:rPr lang="en-US" b="true" sz="3399" spc="67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KAING SOKHARITH</a:t>
              </a: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815436" y="563777"/>
            <a:ext cx="6875733" cy="77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1"/>
              </a:lnSpc>
            </a:pPr>
            <a:r>
              <a:rPr lang="en-US" b="true" sz="5879" i="true" spc="-346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KEY PEOPLE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10087">
            <a:off x="1028665" y="6130773"/>
            <a:ext cx="16230670" cy="0"/>
          </a:xfrm>
          <a:prstGeom prst="line">
            <a:avLst/>
          </a:prstGeom>
          <a:ln cap="rnd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726348" y="5922707"/>
            <a:ext cx="511382" cy="51138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807329" y="5922707"/>
            <a:ext cx="511382" cy="51138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969290" y="5922707"/>
            <a:ext cx="511382" cy="51138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888309" y="5922707"/>
            <a:ext cx="511382" cy="511382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050270" y="5922707"/>
            <a:ext cx="511382" cy="511382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1285537">
            <a:off x="-1241086" y="1855950"/>
            <a:ext cx="1971199" cy="2007702"/>
          </a:xfrm>
          <a:custGeom>
            <a:avLst/>
            <a:gdLst/>
            <a:ahLst/>
            <a:cxnLst/>
            <a:rect r="r" b="b" t="t" l="l"/>
            <a:pathLst>
              <a:path h="2007702" w="1971199">
                <a:moveTo>
                  <a:pt x="0" y="0"/>
                </a:moveTo>
                <a:lnTo>
                  <a:pt x="1971198" y="0"/>
                </a:lnTo>
                <a:lnTo>
                  <a:pt x="1971198" y="2007703"/>
                </a:lnTo>
                <a:lnTo>
                  <a:pt x="0" y="200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762027">
            <a:off x="15561652" y="1510881"/>
            <a:ext cx="1579438" cy="1608687"/>
          </a:xfrm>
          <a:custGeom>
            <a:avLst/>
            <a:gdLst/>
            <a:ahLst/>
            <a:cxnLst/>
            <a:rect r="r" b="b" t="t" l="l"/>
            <a:pathLst>
              <a:path h="1608687" w="1579438">
                <a:moveTo>
                  <a:pt x="0" y="0"/>
                </a:moveTo>
                <a:lnTo>
                  <a:pt x="1579438" y="0"/>
                </a:lnTo>
                <a:lnTo>
                  <a:pt x="1579438" y="1608687"/>
                </a:lnTo>
                <a:lnTo>
                  <a:pt x="0" y="1608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830018" y="3593838"/>
            <a:ext cx="646089" cy="658053"/>
          </a:xfrm>
          <a:custGeom>
            <a:avLst/>
            <a:gdLst/>
            <a:ahLst/>
            <a:cxnLst/>
            <a:rect r="r" b="b" t="t" l="l"/>
            <a:pathLst>
              <a:path h="658053" w="646089">
                <a:moveTo>
                  <a:pt x="0" y="0"/>
                </a:moveTo>
                <a:lnTo>
                  <a:pt x="646089" y="0"/>
                </a:lnTo>
                <a:lnTo>
                  <a:pt x="646089" y="658053"/>
                </a:lnTo>
                <a:lnTo>
                  <a:pt x="0" y="658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25484" y="6809379"/>
            <a:ext cx="4113110" cy="2903329"/>
            <a:chOff x="0" y="0"/>
            <a:chExt cx="5484146" cy="387110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5484146" cy="3871106"/>
              <a:chOff x="0" y="0"/>
              <a:chExt cx="1500474" cy="105914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500474" cy="1059143"/>
              </a:xfrm>
              <a:custGeom>
                <a:avLst/>
                <a:gdLst/>
                <a:ahLst/>
                <a:cxnLst/>
                <a:rect r="r" b="b" t="t" l="l"/>
                <a:pathLst>
                  <a:path h="1059143" w="1500474">
                    <a:moveTo>
                      <a:pt x="1376013" y="1059142"/>
                    </a:moveTo>
                    <a:lnTo>
                      <a:pt x="124460" y="1059142"/>
                    </a:lnTo>
                    <a:cubicBezTo>
                      <a:pt x="55880" y="1059142"/>
                      <a:pt x="0" y="1003262"/>
                      <a:pt x="0" y="93468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76014" y="0"/>
                    </a:lnTo>
                    <a:cubicBezTo>
                      <a:pt x="1444594" y="0"/>
                      <a:pt x="1500474" y="55880"/>
                      <a:pt x="1500474" y="124460"/>
                    </a:cubicBezTo>
                    <a:lnTo>
                      <a:pt x="1500474" y="934682"/>
                    </a:lnTo>
                    <a:cubicBezTo>
                      <a:pt x="1500474" y="1003262"/>
                      <a:pt x="1444594" y="1059143"/>
                      <a:pt x="1376014" y="1059143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253455" y="228026"/>
              <a:ext cx="655738" cy="655738"/>
            </a:xfrm>
            <a:custGeom>
              <a:avLst/>
              <a:gdLst/>
              <a:ahLst/>
              <a:cxnLst/>
              <a:rect r="r" b="b" t="t" l="l"/>
              <a:pathLst>
                <a:path h="655738" w="655738">
                  <a:moveTo>
                    <a:pt x="0" y="0"/>
                  </a:moveTo>
                  <a:lnTo>
                    <a:pt x="655739" y="0"/>
                  </a:lnTo>
                  <a:lnTo>
                    <a:pt x="655739" y="655738"/>
                  </a:lnTo>
                  <a:lnTo>
                    <a:pt x="0" y="655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249406" y="6809379"/>
            <a:ext cx="4113110" cy="2903329"/>
            <a:chOff x="0" y="0"/>
            <a:chExt cx="5484146" cy="3871106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5484146" cy="3871106"/>
              <a:chOff x="0" y="0"/>
              <a:chExt cx="1500474" cy="105914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500474" cy="1059143"/>
              </a:xfrm>
              <a:custGeom>
                <a:avLst/>
                <a:gdLst/>
                <a:ahLst/>
                <a:cxnLst/>
                <a:rect r="r" b="b" t="t" l="l"/>
                <a:pathLst>
                  <a:path h="1059143" w="1500474">
                    <a:moveTo>
                      <a:pt x="1376013" y="1059142"/>
                    </a:moveTo>
                    <a:lnTo>
                      <a:pt x="124460" y="1059142"/>
                    </a:lnTo>
                    <a:cubicBezTo>
                      <a:pt x="55880" y="1059142"/>
                      <a:pt x="0" y="1003262"/>
                      <a:pt x="0" y="93468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76014" y="0"/>
                    </a:lnTo>
                    <a:cubicBezTo>
                      <a:pt x="1444594" y="0"/>
                      <a:pt x="1500474" y="55880"/>
                      <a:pt x="1500474" y="124460"/>
                    </a:cubicBezTo>
                    <a:lnTo>
                      <a:pt x="1500474" y="934682"/>
                    </a:lnTo>
                    <a:cubicBezTo>
                      <a:pt x="1500474" y="1003262"/>
                      <a:pt x="1444594" y="1059143"/>
                      <a:pt x="1376014" y="1059143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253455" y="228026"/>
              <a:ext cx="655738" cy="655738"/>
            </a:xfrm>
            <a:custGeom>
              <a:avLst/>
              <a:gdLst/>
              <a:ahLst/>
              <a:cxnLst/>
              <a:rect r="r" b="b" t="t" l="l"/>
              <a:pathLst>
                <a:path h="655738" w="655738">
                  <a:moveTo>
                    <a:pt x="0" y="0"/>
                  </a:moveTo>
                  <a:lnTo>
                    <a:pt x="655739" y="0"/>
                  </a:lnTo>
                  <a:lnTo>
                    <a:pt x="655739" y="655738"/>
                  </a:lnTo>
                  <a:lnTo>
                    <a:pt x="0" y="655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4006465" y="2702647"/>
            <a:ext cx="4113110" cy="2903329"/>
            <a:chOff x="0" y="0"/>
            <a:chExt cx="5484146" cy="3871106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5484146" cy="3871106"/>
              <a:chOff x="0" y="0"/>
              <a:chExt cx="1500474" cy="105914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500474" cy="1059143"/>
              </a:xfrm>
              <a:custGeom>
                <a:avLst/>
                <a:gdLst/>
                <a:ahLst/>
                <a:cxnLst/>
                <a:rect r="r" b="b" t="t" l="l"/>
                <a:pathLst>
                  <a:path h="1059143" w="1500474">
                    <a:moveTo>
                      <a:pt x="1376013" y="1059142"/>
                    </a:moveTo>
                    <a:lnTo>
                      <a:pt x="124460" y="1059142"/>
                    </a:lnTo>
                    <a:cubicBezTo>
                      <a:pt x="55880" y="1059142"/>
                      <a:pt x="0" y="1003262"/>
                      <a:pt x="0" y="93468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76014" y="0"/>
                    </a:lnTo>
                    <a:cubicBezTo>
                      <a:pt x="1444594" y="0"/>
                      <a:pt x="1500474" y="55880"/>
                      <a:pt x="1500474" y="124460"/>
                    </a:cubicBezTo>
                    <a:lnTo>
                      <a:pt x="1500474" y="934682"/>
                    </a:lnTo>
                    <a:cubicBezTo>
                      <a:pt x="1500474" y="1003262"/>
                      <a:pt x="1444594" y="1059143"/>
                      <a:pt x="1376014" y="1059143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253455" y="221918"/>
              <a:ext cx="655738" cy="655738"/>
            </a:xfrm>
            <a:custGeom>
              <a:avLst/>
              <a:gdLst/>
              <a:ahLst/>
              <a:cxnLst/>
              <a:rect r="r" b="b" t="t" l="l"/>
              <a:pathLst>
                <a:path h="655738" w="655738">
                  <a:moveTo>
                    <a:pt x="0" y="0"/>
                  </a:moveTo>
                  <a:lnTo>
                    <a:pt x="655739" y="0"/>
                  </a:lnTo>
                  <a:lnTo>
                    <a:pt x="655739" y="655739"/>
                  </a:lnTo>
                  <a:lnTo>
                    <a:pt x="0" y="655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168426" y="2702647"/>
            <a:ext cx="4113110" cy="2903329"/>
            <a:chOff x="0" y="0"/>
            <a:chExt cx="5484146" cy="3871106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5484146" cy="3871106"/>
              <a:chOff x="0" y="0"/>
              <a:chExt cx="1500474" cy="1059142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00474" cy="1059143"/>
              </a:xfrm>
              <a:custGeom>
                <a:avLst/>
                <a:gdLst/>
                <a:ahLst/>
                <a:cxnLst/>
                <a:rect r="r" b="b" t="t" l="l"/>
                <a:pathLst>
                  <a:path h="1059143" w="1500474">
                    <a:moveTo>
                      <a:pt x="1376013" y="1059142"/>
                    </a:moveTo>
                    <a:lnTo>
                      <a:pt x="124460" y="1059142"/>
                    </a:lnTo>
                    <a:cubicBezTo>
                      <a:pt x="55880" y="1059142"/>
                      <a:pt x="0" y="1003262"/>
                      <a:pt x="0" y="93468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76014" y="0"/>
                    </a:lnTo>
                    <a:cubicBezTo>
                      <a:pt x="1444594" y="0"/>
                      <a:pt x="1500474" y="55880"/>
                      <a:pt x="1500474" y="124460"/>
                    </a:cubicBezTo>
                    <a:lnTo>
                      <a:pt x="1500474" y="934682"/>
                    </a:lnTo>
                    <a:cubicBezTo>
                      <a:pt x="1500474" y="1003262"/>
                      <a:pt x="1444594" y="1059143"/>
                      <a:pt x="1376014" y="1059143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253455" y="221918"/>
              <a:ext cx="655738" cy="655738"/>
            </a:xfrm>
            <a:custGeom>
              <a:avLst/>
              <a:gdLst/>
              <a:ahLst/>
              <a:cxnLst/>
              <a:rect r="r" b="b" t="t" l="l"/>
              <a:pathLst>
                <a:path h="655738" w="655738">
                  <a:moveTo>
                    <a:pt x="0" y="0"/>
                  </a:moveTo>
                  <a:lnTo>
                    <a:pt x="655739" y="0"/>
                  </a:lnTo>
                  <a:lnTo>
                    <a:pt x="655739" y="655739"/>
                  </a:lnTo>
                  <a:lnTo>
                    <a:pt x="0" y="655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7087445" y="6809379"/>
            <a:ext cx="4113110" cy="2903329"/>
            <a:chOff x="0" y="0"/>
            <a:chExt cx="5484146" cy="3871106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5484146" cy="3871106"/>
              <a:chOff x="0" y="0"/>
              <a:chExt cx="1500474" cy="1059142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500474" cy="1059143"/>
              </a:xfrm>
              <a:custGeom>
                <a:avLst/>
                <a:gdLst/>
                <a:ahLst/>
                <a:cxnLst/>
                <a:rect r="r" b="b" t="t" l="l"/>
                <a:pathLst>
                  <a:path h="1059143" w="1500474">
                    <a:moveTo>
                      <a:pt x="1376013" y="1059142"/>
                    </a:moveTo>
                    <a:lnTo>
                      <a:pt x="124460" y="1059142"/>
                    </a:lnTo>
                    <a:cubicBezTo>
                      <a:pt x="55880" y="1059142"/>
                      <a:pt x="0" y="1003262"/>
                      <a:pt x="0" y="93468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76014" y="0"/>
                    </a:lnTo>
                    <a:cubicBezTo>
                      <a:pt x="1444594" y="0"/>
                      <a:pt x="1500474" y="55880"/>
                      <a:pt x="1500474" y="124460"/>
                    </a:cubicBezTo>
                    <a:lnTo>
                      <a:pt x="1500474" y="934682"/>
                    </a:lnTo>
                    <a:cubicBezTo>
                      <a:pt x="1500474" y="1003262"/>
                      <a:pt x="1444594" y="1059143"/>
                      <a:pt x="1376014" y="1059143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253455" y="228026"/>
              <a:ext cx="655738" cy="655738"/>
            </a:xfrm>
            <a:custGeom>
              <a:avLst/>
              <a:gdLst/>
              <a:ahLst/>
              <a:cxnLst/>
              <a:rect r="r" b="b" t="t" l="l"/>
              <a:pathLst>
                <a:path h="655738" w="655738">
                  <a:moveTo>
                    <a:pt x="0" y="0"/>
                  </a:moveTo>
                  <a:lnTo>
                    <a:pt x="655739" y="0"/>
                  </a:lnTo>
                  <a:lnTo>
                    <a:pt x="655739" y="655738"/>
                  </a:lnTo>
                  <a:lnTo>
                    <a:pt x="0" y="655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2134937" y="1143000"/>
            <a:ext cx="14018125" cy="64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b="true" sz="4995" i="true" spc="-294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COMPANY / PRODUCT HISTORY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61478" y="7207250"/>
            <a:ext cx="324112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b="true" sz="2500" spc="5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STEP 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442458" y="3100518"/>
            <a:ext cx="324112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b="true" sz="2500" spc="5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STEP 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604419" y="3100518"/>
            <a:ext cx="324112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b="true" sz="2500" spc="5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STEP 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61478" y="8042275"/>
            <a:ext cx="3241123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Convert Audio to Spectrogram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224461" y="3903814"/>
            <a:ext cx="3677116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Apply Singular Value Decomposition (SVD)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604419" y="3935543"/>
            <a:ext cx="3241123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Reconstruct the Spectrogram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523439" y="7207250"/>
            <a:ext cx="324112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b="true" sz="2500" spc="5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STEP 3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523439" y="8042275"/>
            <a:ext cx="3241123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Compression (Reducing Rank)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685399" y="7207250"/>
            <a:ext cx="324112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b="true" sz="2500" spc="5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STEP 5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686580" y="8042275"/>
            <a:ext cx="3241123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Compare the Results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8502" y="5860930"/>
            <a:ext cx="7364055" cy="4215921"/>
          </a:xfrm>
          <a:custGeom>
            <a:avLst/>
            <a:gdLst/>
            <a:ahLst/>
            <a:cxnLst/>
            <a:rect r="r" b="b" t="t" l="l"/>
            <a:pathLst>
              <a:path h="4215921" w="7364055">
                <a:moveTo>
                  <a:pt x="0" y="0"/>
                </a:moveTo>
                <a:lnTo>
                  <a:pt x="7364054" y="0"/>
                </a:lnTo>
                <a:lnTo>
                  <a:pt x="7364054" y="4215921"/>
                </a:lnTo>
                <a:lnTo>
                  <a:pt x="0" y="4215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-2512615" y="778266"/>
            <a:ext cx="8253464" cy="1309890"/>
            <a:chOff x="0" y="0"/>
            <a:chExt cx="4161103" cy="660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47151" y="778266"/>
            <a:ext cx="8253464" cy="1309890"/>
            <a:chOff x="0" y="0"/>
            <a:chExt cx="4161103" cy="660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5462392" y="949716"/>
            <a:ext cx="7363217" cy="107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b="true" sz="8236" i="true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STEP ONE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2993" y="3570823"/>
            <a:ext cx="11073628" cy="3965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5078" indent="-272539" lvl="1">
              <a:lnSpc>
                <a:spcPts val="3988"/>
              </a:lnSpc>
              <a:buAutoNum type="arabicPeriod" startAt="1"/>
            </a:pPr>
            <a:r>
              <a:rPr lang="en-US" sz="2524">
                <a:solidFill>
                  <a:srgbClr val="212423"/>
                </a:solidFill>
                <a:latin typeface="Montserrat"/>
                <a:ea typeface="Montserrat"/>
                <a:cs typeface="Montserrat"/>
                <a:sym typeface="Montserrat"/>
              </a:rPr>
              <a:t>The script first loads the audio file using librosa.load().</a:t>
            </a:r>
          </a:p>
          <a:p>
            <a:pPr algn="l" marL="545078" indent="-272539" lvl="1">
              <a:lnSpc>
                <a:spcPts val="3988"/>
              </a:lnSpc>
              <a:buAutoNum type="arabicPeriod" startAt="1"/>
            </a:pPr>
            <a:r>
              <a:rPr lang="en-US" sz="2524">
                <a:solidFill>
                  <a:srgbClr val="212423"/>
                </a:solidFill>
                <a:latin typeface="Montserrat"/>
                <a:ea typeface="Montserrat"/>
                <a:cs typeface="Montserrat"/>
                <a:sym typeface="Montserrat"/>
              </a:rPr>
              <a:t>Then, it converts the audio into a spectrogram using Short-Time Fourier Transform (STFT).</a:t>
            </a:r>
          </a:p>
          <a:p>
            <a:pPr algn="l" marL="545078" indent="-272539" lvl="1">
              <a:lnSpc>
                <a:spcPts val="3988"/>
              </a:lnSpc>
              <a:buAutoNum type="arabicPeriod" startAt="1"/>
            </a:pPr>
            <a:r>
              <a:rPr lang="en-US" sz="2524">
                <a:solidFill>
                  <a:srgbClr val="212423"/>
                </a:solidFill>
                <a:latin typeface="Montserrat"/>
                <a:ea typeface="Montserrat"/>
                <a:cs typeface="Montserrat"/>
                <a:sym typeface="Montserrat"/>
              </a:rPr>
              <a:t>A spectrogram represents the frequencies present in the audio over time. </a:t>
            </a:r>
          </a:p>
          <a:p>
            <a:pPr algn="l">
              <a:lnSpc>
                <a:spcPts val="3988"/>
              </a:lnSpc>
            </a:pPr>
            <a:r>
              <a:rPr lang="en-US" sz="2524">
                <a:solidFill>
                  <a:srgbClr val="212423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lang="en-US" sz="2524">
                <a:solidFill>
                  <a:srgbClr val="212423"/>
                </a:solidFill>
                <a:latin typeface="Montserrat"/>
                <a:ea typeface="Montserrat"/>
                <a:cs typeface="Montserrat"/>
                <a:sym typeface="Montserrat"/>
              </a:rPr>
              <a:t>It’s a 2D matrix where :</a:t>
            </a:r>
          </a:p>
          <a:p>
            <a:pPr algn="l" marL="545078" indent="-272539" lvl="1">
              <a:lnSpc>
                <a:spcPts val="3988"/>
              </a:lnSpc>
              <a:buFont typeface="Arial"/>
              <a:buChar char="•"/>
            </a:pPr>
            <a:r>
              <a:rPr lang="en-US" sz="2524">
                <a:solidFill>
                  <a:srgbClr val="212423"/>
                </a:solidFill>
                <a:latin typeface="Montserrat"/>
                <a:ea typeface="Montserrat"/>
                <a:cs typeface="Montserrat"/>
                <a:sym typeface="Montserrat"/>
              </a:rPr>
              <a:t>Rows represent different frequency components.</a:t>
            </a:r>
          </a:p>
          <a:p>
            <a:pPr algn="l" marL="545078" indent="-272539" lvl="1">
              <a:lnSpc>
                <a:spcPts val="3988"/>
              </a:lnSpc>
              <a:buFont typeface="Arial"/>
              <a:buChar char="•"/>
            </a:pPr>
            <a:r>
              <a:rPr lang="en-US" sz="2524">
                <a:solidFill>
                  <a:srgbClr val="212423"/>
                </a:solidFill>
                <a:latin typeface="Montserrat"/>
                <a:ea typeface="Montserrat"/>
                <a:cs typeface="Montserrat"/>
                <a:sym typeface="Montserrat"/>
              </a:rPr>
              <a:t>Columns represent different time slices.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59008" y="2239256"/>
            <a:ext cx="7769983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b="true" sz="2941" spc="58">
                <a:solidFill>
                  <a:srgbClr val="263F6B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Convert Audio to Spectrogram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2480164" y="534882"/>
            <a:ext cx="8253464" cy="1309890"/>
            <a:chOff x="0" y="0"/>
            <a:chExt cx="4161103" cy="66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449798" y="504586"/>
            <a:ext cx="8253464" cy="1309890"/>
            <a:chOff x="0" y="0"/>
            <a:chExt cx="4161103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683486" y="6991897"/>
            <a:ext cx="10921029" cy="2790044"/>
          </a:xfrm>
          <a:custGeom>
            <a:avLst/>
            <a:gdLst/>
            <a:ahLst/>
            <a:cxnLst/>
            <a:rect r="r" b="b" t="t" l="l"/>
            <a:pathLst>
              <a:path h="2790044" w="10921029">
                <a:moveTo>
                  <a:pt x="0" y="0"/>
                </a:moveTo>
                <a:lnTo>
                  <a:pt x="10921028" y="0"/>
                </a:lnTo>
                <a:lnTo>
                  <a:pt x="10921028" y="2790044"/>
                </a:lnTo>
                <a:lnTo>
                  <a:pt x="0" y="2790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62392" y="706332"/>
            <a:ext cx="7363217" cy="107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b="true" sz="8236" i="true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STEP TWO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4881" y="3307866"/>
            <a:ext cx="15326034" cy="293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950"/>
              </a:lnSpc>
              <a:buFont typeface="Arial"/>
              <a:buChar char="•"/>
            </a:pPr>
            <a:r>
              <a:rPr lang="en-US" sz="2500">
                <a:solidFill>
                  <a:srgbClr val="212423"/>
                </a:solidFill>
                <a:latin typeface="Montserrat"/>
                <a:ea typeface="Montserrat"/>
                <a:cs typeface="Montserrat"/>
                <a:sym typeface="Montserrat"/>
              </a:rPr>
              <a:t>The script performs SVD on the spectrogram, which factorizes the matrix into three smaller matrices: D=U⋅S⋅VTD = U \cdot S \cdot V^TD=U⋅S⋅VT</a:t>
            </a:r>
          </a:p>
          <a:p>
            <a:pPr algn="l" marL="539751" indent="-269876" lvl="1">
              <a:lnSpc>
                <a:spcPts val="3950"/>
              </a:lnSpc>
              <a:buFont typeface="Arial"/>
              <a:buChar char="•"/>
            </a:pPr>
            <a:r>
              <a:rPr lang="en-US" sz="2500">
                <a:solidFill>
                  <a:srgbClr val="212423"/>
                </a:solidFill>
                <a:latin typeface="Montserrat"/>
                <a:ea typeface="Montserrat"/>
                <a:cs typeface="Montserrat"/>
                <a:sym typeface="Montserrat"/>
              </a:rPr>
              <a:t>U contains the frequency information.</a:t>
            </a:r>
          </a:p>
          <a:p>
            <a:pPr algn="l" marL="539751" indent="-269876" lvl="1">
              <a:lnSpc>
                <a:spcPts val="3950"/>
              </a:lnSpc>
              <a:buFont typeface="Arial"/>
              <a:buChar char="•"/>
            </a:pPr>
            <a:r>
              <a:rPr lang="en-US" sz="2500">
                <a:solidFill>
                  <a:srgbClr val="212423"/>
                </a:solidFill>
                <a:latin typeface="Montserrat"/>
                <a:ea typeface="Montserrat"/>
                <a:cs typeface="Montserrat"/>
                <a:sym typeface="Montserrat"/>
              </a:rPr>
              <a:t>S is a diagonal matrix with singular values (which represent the strength of each frequency component).</a:t>
            </a:r>
          </a:p>
          <a:p>
            <a:pPr algn="l" marL="539751" indent="-269876" lvl="1">
              <a:lnSpc>
                <a:spcPts val="3950"/>
              </a:lnSpc>
              <a:buFont typeface="Arial"/>
              <a:buChar char="•"/>
            </a:pPr>
            <a:r>
              <a:rPr lang="en-US" sz="2500">
                <a:solidFill>
                  <a:srgbClr val="212423"/>
                </a:solidFill>
                <a:latin typeface="Montserrat"/>
                <a:ea typeface="Montserrat"/>
                <a:cs typeface="Montserrat"/>
                <a:sym typeface="Montserrat"/>
              </a:rPr>
              <a:t>V^T contains time information.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64023" y="2207295"/>
            <a:ext cx="9559955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b="true" sz="2941" spc="58">
                <a:solidFill>
                  <a:srgbClr val="263F6B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Apply Singular Value Decomposition (SVD)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80164" y="534882"/>
            <a:ext cx="8253464" cy="1309890"/>
            <a:chOff x="0" y="0"/>
            <a:chExt cx="4161103" cy="66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449798" y="504586"/>
            <a:ext cx="8253464" cy="1309890"/>
            <a:chOff x="0" y="0"/>
            <a:chExt cx="4161103" cy="660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462392" y="706332"/>
            <a:ext cx="7363217" cy="107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b="true" sz="8236" i="true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STEP THREE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2235" y="3080708"/>
            <a:ext cx="16753884" cy="145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950"/>
              </a:lnSpc>
              <a:buFont typeface="Arial"/>
              <a:buChar char="•"/>
            </a:pPr>
            <a:r>
              <a:rPr lang="en-US" sz="2500">
                <a:solidFill>
                  <a:srgbClr val="212423"/>
                </a:solidFill>
                <a:latin typeface="Montserrat"/>
                <a:ea typeface="Montserrat"/>
                <a:cs typeface="Montserrat"/>
                <a:sym typeface="Montserrat"/>
              </a:rPr>
              <a:t>Instead of keeping all singular values in S, we zero out smaller singular values beyond a certain rank.</a:t>
            </a:r>
          </a:p>
          <a:p>
            <a:pPr algn="l" marL="539751" indent="-269876" lvl="1">
              <a:lnSpc>
                <a:spcPts val="3950"/>
              </a:lnSpc>
              <a:buFont typeface="Arial"/>
              <a:buChar char="•"/>
            </a:pPr>
            <a:r>
              <a:rPr lang="en-US" sz="2500">
                <a:solidFill>
                  <a:srgbClr val="212423"/>
                </a:solidFill>
                <a:latin typeface="Montserrat"/>
                <a:ea typeface="Montserrat"/>
                <a:cs typeface="Montserrat"/>
                <a:sym typeface="Montserrat"/>
              </a:rPr>
              <a:t>This removes less important frequency components while preserving the dominant patterns.</a:t>
            </a:r>
          </a:p>
          <a:p>
            <a:pPr algn="l" marL="539751" indent="-269876" lvl="1">
              <a:lnSpc>
                <a:spcPts val="3950"/>
              </a:lnSpc>
              <a:buFont typeface="Arial"/>
              <a:buChar char="•"/>
            </a:pPr>
            <a:r>
              <a:rPr lang="en-US" sz="2500">
                <a:solidFill>
                  <a:srgbClr val="212423"/>
                </a:solidFill>
                <a:latin typeface="Montserrat"/>
                <a:ea typeface="Montserrat"/>
                <a:cs typeface="Montserrat"/>
                <a:sym typeface="Montserrat"/>
              </a:rPr>
              <a:t>This effectively reduces the amount of data stored in the spectrogram, compressing the audio.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2235" y="7658239"/>
            <a:ext cx="17581389" cy="194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950"/>
              </a:lnSpc>
              <a:buFont typeface="Arial"/>
              <a:buChar char="•"/>
            </a:pPr>
            <a:r>
              <a:rPr lang="en-US" sz="2500">
                <a:solidFill>
                  <a:srgbClr val="212423"/>
                </a:solidFill>
                <a:latin typeface="Montserrat"/>
                <a:ea typeface="Montserrat"/>
                <a:cs typeface="Montserrat"/>
                <a:sym typeface="Montserrat"/>
              </a:rPr>
              <a:t>After removing smaller singular values, the script reconstructs a new, compressed spectrogram: Dcompressed=U⋅Scompressed⋅VTD_{compressed} = U \cdot S_{compressed} \cdot V^TDcompressed=U⋅Scompressed⋅VT</a:t>
            </a:r>
          </a:p>
          <a:p>
            <a:pPr algn="l" marL="539751" indent="-269876" lvl="1">
              <a:lnSpc>
                <a:spcPts val="3950"/>
              </a:lnSpc>
              <a:buFont typeface="Arial"/>
              <a:buChar char="•"/>
            </a:pPr>
            <a:r>
              <a:rPr lang="en-US" sz="2500">
                <a:solidFill>
                  <a:srgbClr val="212423"/>
                </a:solidFill>
                <a:latin typeface="Montserrat"/>
                <a:ea typeface="Montserrat"/>
                <a:cs typeface="Montserrat"/>
                <a:sym typeface="Montserrat"/>
              </a:rPr>
              <a:t>•Then, it uses the Inverse STFT (ISTFT) to convert the spectrogram back into an audio waveform.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64023" y="2207295"/>
            <a:ext cx="9559955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b="true" sz="2941" spc="58">
                <a:solidFill>
                  <a:srgbClr val="263F6B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Compression (Reducing Rank)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64023" y="6557668"/>
            <a:ext cx="9559955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b="true" sz="2941" spc="58">
                <a:solidFill>
                  <a:srgbClr val="263F6B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Reconstruct the Spectrogram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2480164" y="5084132"/>
            <a:ext cx="8253464" cy="1309890"/>
            <a:chOff x="0" y="0"/>
            <a:chExt cx="4161103" cy="660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449798" y="5084132"/>
            <a:ext cx="8253464" cy="1309890"/>
            <a:chOff x="0" y="0"/>
            <a:chExt cx="4161103" cy="660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306506" y="5285878"/>
            <a:ext cx="7363217" cy="107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b="true" sz="8236" i="true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STEP FOUR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80164" y="534882"/>
            <a:ext cx="8253464" cy="1309890"/>
            <a:chOff x="0" y="0"/>
            <a:chExt cx="4161103" cy="66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449798" y="504586"/>
            <a:ext cx="8253464" cy="1309890"/>
            <a:chOff x="0" y="0"/>
            <a:chExt cx="4161103" cy="660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93806" y="3195669"/>
            <a:ext cx="14782724" cy="5432651"/>
          </a:xfrm>
          <a:custGeom>
            <a:avLst/>
            <a:gdLst/>
            <a:ahLst/>
            <a:cxnLst/>
            <a:rect r="r" b="b" t="t" l="l"/>
            <a:pathLst>
              <a:path h="5432651" w="14782724">
                <a:moveTo>
                  <a:pt x="0" y="0"/>
                </a:moveTo>
                <a:lnTo>
                  <a:pt x="14782724" y="0"/>
                </a:lnTo>
                <a:lnTo>
                  <a:pt x="14782724" y="5432651"/>
                </a:lnTo>
                <a:lnTo>
                  <a:pt x="0" y="5432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62392" y="706332"/>
            <a:ext cx="7363217" cy="107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b="true" sz="8236" i="true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STEP FIVE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64023" y="1850332"/>
            <a:ext cx="9559955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b="true" sz="2941" spc="58">
                <a:solidFill>
                  <a:srgbClr val="263F6B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Compare the Results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80164" y="534882"/>
            <a:ext cx="8253464" cy="1309890"/>
            <a:chOff x="0" y="0"/>
            <a:chExt cx="4161103" cy="66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449798" y="504586"/>
            <a:ext cx="8253464" cy="1309890"/>
            <a:chOff x="0" y="0"/>
            <a:chExt cx="4161103" cy="660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56541" y="2484178"/>
            <a:ext cx="13521250" cy="7200066"/>
          </a:xfrm>
          <a:custGeom>
            <a:avLst/>
            <a:gdLst/>
            <a:ahLst/>
            <a:cxnLst/>
            <a:rect r="r" b="b" t="t" l="l"/>
            <a:pathLst>
              <a:path h="7200066" w="13521250">
                <a:moveTo>
                  <a:pt x="0" y="0"/>
                </a:moveTo>
                <a:lnTo>
                  <a:pt x="13521250" y="0"/>
                </a:lnTo>
                <a:lnTo>
                  <a:pt x="13521250" y="7200066"/>
                </a:lnTo>
                <a:lnTo>
                  <a:pt x="0" y="7200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48489" y="3118417"/>
            <a:ext cx="3140558" cy="751491"/>
          </a:xfrm>
          <a:custGeom>
            <a:avLst/>
            <a:gdLst/>
            <a:ahLst/>
            <a:cxnLst/>
            <a:rect r="r" b="b" t="t" l="l"/>
            <a:pathLst>
              <a:path h="751491" w="3140558">
                <a:moveTo>
                  <a:pt x="0" y="0"/>
                </a:moveTo>
                <a:lnTo>
                  <a:pt x="3140559" y="0"/>
                </a:lnTo>
                <a:lnTo>
                  <a:pt x="3140559" y="751491"/>
                </a:lnTo>
                <a:lnTo>
                  <a:pt x="0" y="75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62392" y="706332"/>
            <a:ext cx="7363217" cy="107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b="true" sz="8236" i="true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STEP FIVE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64023" y="1850332"/>
            <a:ext cx="9559955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b="true" sz="2941" spc="58">
                <a:solidFill>
                  <a:srgbClr val="263F6B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Compare the Results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80164" y="534882"/>
            <a:ext cx="8253464" cy="1309890"/>
            <a:chOff x="0" y="0"/>
            <a:chExt cx="4161103" cy="66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AutoShape 4" id="4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name="Group 5" id="5"/>
          <p:cNvGrpSpPr/>
          <p:nvPr/>
        </p:nvGrpSpPr>
        <p:grpSpPr>
          <a:xfrm rot="0">
            <a:off x="12449798" y="504586"/>
            <a:ext cx="8253464" cy="1309890"/>
            <a:chOff x="0" y="0"/>
            <a:chExt cx="4161103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5462392" y="706332"/>
            <a:ext cx="7363217" cy="107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b="true" sz="8236" i="true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CODE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009592" y="8777035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451444" y="2900940"/>
            <a:ext cx="9385112" cy="8077262"/>
            <a:chOff x="0" y="0"/>
            <a:chExt cx="12513483" cy="107696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871900" y="0"/>
              <a:ext cx="10769683" cy="10769683"/>
            </a:xfrm>
            <a:custGeom>
              <a:avLst/>
              <a:gdLst/>
              <a:ahLst/>
              <a:cxnLst/>
              <a:rect r="r" b="b" t="t" l="l"/>
              <a:pathLst>
                <a:path h="10769683" w="10769683">
                  <a:moveTo>
                    <a:pt x="0" y="0"/>
                  </a:moveTo>
                  <a:lnTo>
                    <a:pt x="10769683" y="0"/>
                  </a:lnTo>
                  <a:lnTo>
                    <a:pt x="10769683" y="10769683"/>
                  </a:lnTo>
                  <a:lnTo>
                    <a:pt x="0" y="10769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2787067"/>
              <a:ext cx="12513483" cy="639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7"/>
                </a:lnSpc>
              </a:pPr>
              <a:r>
                <a:rPr lang="en-US" b="true" sz="3487" i="true" spc="-205">
                  <a:solidFill>
                    <a:srgbClr val="212423"/>
                  </a:solidFill>
                  <a:latin typeface="Montserrat Ultra-Bold Italics"/>
                  <a:ea typeface="Montserrat Ultra-Bold Italics"/>
                  <a:cs typeface="Montserrat Ultra-Bold Italics"/>
                  <a:sym typeface="Montserrat Ultra-Bold Italics"/>
                </a:rPr>
                <a:t>TO VIEW THE CODE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275092" y="1831018"/>
              <a:ext cx="8164463" cy="1242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2"/>
                </a:lnSpc>
              </a:pPr>
              <a:r>
                <a:rPr lang="en-US" b="true" sz="6849" i="true" spc="-404">
                  <a:solidFill>
                    <a:srgbClr val="000000"/>
                  </a:solidFill>
                  <a:latin typeface="Montserrat Ultra-Bold Italics"/>
                  <a:ea typeface="Montserrat Ultra-Bold Italics"/>
                  <a:cs typeface="Montserrat Ultra-Bold Italics"/>
                  <a:sym typeface="Montserrat Ultra-Bold Italics"/>
                </a:rPr>
                <a:t>ALT + TAB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DAGeDBJR1oc</dc:identifier>
  <dcterms:modified xsi:type="dcterms:W3CDTF">2011-08-01T06:04:30Z</dcterms:modified>
  <cp:revision>1</cp:revision>
  <dc:title>Blue Modern Company Profile Presentation</dc:title>
</cp:coreProperties>
</file>